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0" r:id="rId9"/>
    <p:sldId id="283" r:id="rId10"/>
    <p:sldId id="284" r:id="rId11"/>
    <p:sldId id="262" r:id="rId12"/>
    <p:sldId id="263" r:id="rId13"/>
    <p:sldId id="264" r:id="rId14"/>
    <p:sldId id="271" r:id="rId15"/>
    <p:sldId id="265" r:id="rId16"/>
    <p:sldId id="266" r:id="rId17"/>
    <p:sldId id="267" r:id="rId18"/>
    <p:sldId id="268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40" autoAdjust="0"/>
  </p:normalViewPr>
  <p:slideViewPr>
    <p:cSldViewPr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8FC4-CB47-418B-BD2C-A92302350B86}" type="datetimeFigureOut">
              <a:rPr lang="cs-CZ" smtClean="0"/>
              <a:t>21.6.2018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A72E-BDD3-409B-A685-FA8E272E941C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121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/>
              <a:t>TJ TATRAN Lomnice nad Lužnicí, z.s.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 descr="tatr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420888"/>
            <a:ext cx="3980626" cy="3993163"/>
          </a:xfrm>
          <a:prstGeom prst="rect">
            <a:avLst/>
          </a:prstGeom>
        </p:spPr>
      </p:pic>
      <p:pic>
        <p:nvPicPr>
          <p:cNvPr id="5" name="06. Nelly Furtado - ForÃ§a">
            <a:hlinkClick r:id="" action="ppaction://media"/>
            <a:extLst>
              <a:ext uri="{FF2B5EF4-FFF2-40B4-BE49-F238E27FC236}">
                <a16:creationId xmlns:a16="http://schemas.microsoft.com/office/drawing/2014/main" xmlns="" id="{07560B3A-F907-48AC-A50D-D9EBAA20A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10" y="5915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10C3CA-CEAE-496E-83EC-32C212C9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6F148A2-885D-4300-A1E9-55348085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 současnosti startuje jedno družstvo mužů v krajském přeboru, kde skončilo letos na 4. místě o 2 body za vítězem a J. Doktor skončil v soutěži jako druhý nejlepší hráč. Dále družstvo dorostu hraje okresní přebor, věkem se jedná o žáky, ale protože žákovská soutěž není, je umožněno hrát od 12 let přebor dorostu. Tam letos skončili třetí.</a:t>
            </a:r>
          </a:p>
          <a:p>
            <a:r>
              <a:rPr lang="cs-CZ" dirty="0"/>
              <a:t>Za těch 40 let samozřejmě doznala změn i kuželna, byly vyměněny stavěče, došlo na nový </a:t>
            </a:r>
            <a:r>
              <a:rPr lang="cs-CZ" dirty="0" err="1"/>
              <a:t>saduritový</a:t>
            </a:r>
            <a:r>
              <a:rPr lang="cs-CZ" dirty="0"/>
              <a:t> povrch drah, v loňském roce došlo k výměně povrchu rozběžiště a desek pod kuželkami, kde byly instalovány desky s umělohmotným povrchem. Největší stavební úpravou byla oprava a zateplení celého objektu. To by mělo přinést podstatnou úsporu na vytápění a samozřejmě se zlepšily podmínky pro hráče (šatny, sociální zařízení, sprchy).     </a:t>
            </a:r>
          </a:p>
        </p:txBody>
      </p:sp>
    </p:spTree>
    <p:extLst>
      <p:ext uri="{BB962C8B-B14F-4D97-AF65-F5344CB8AC3E}">
        <p14:creationId xmlns:p14="http://schemas.microsoft.com/office/powerpoint/2010/main" val="2353508840"/>
      </p:ext>
    </p:extLst>
  </p:cSld>
  <p:clrMapOvr>
    <a:masterClrMapping/>
  </p:clrMapOvr>
  <p:transition spd="slow" advClick="0" advTm="22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4660" y="306784"/>
            <a:ext cx="303468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KOPANÁ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Oddíl kopané je nejpočetnější skupinou celého TATRANU. V minulosti sdružoval především dospělé, ale již cca 15 let se hlavně zásluhou Petra </a:t>
            </a:r>
            <a:r>
              <a:rPr lang="cs-CZ" dirty="0" err="1"/>
              <a:t>Krejníka</a:t>
            </a:r>
            <a:r>
              <a:rPr lang="cs-CZ" dirty="0"/>
              <a:t> intenzivně věnuje výchově mládeže a dosahuje velkých úspěchů.</a:t>
            </a:r>
          </a:p>
          <a:p>
            <a:r>
              <a:rPr lang="cs-CZ" dirty="0"/>
              <a:t>Nejdůležitější z nich si představme:</a:t>
            </a:r>
          </a:p>
        </p:txBody>
      </p:sp>
    </p:spTree>
  </p:cSld>
  <p:clrMapOvr>
    <a:masterClrMapping/>
  </p:clrMapOvr>
  <p:transition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323528" y="260648"/>
          <a:ext cx="8229600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6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79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849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/>
                        <a:t>Ročník</a:t>
                      </a:r>
                      <a:endParaRPr lang="cs-CZ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/>
                        <a:t>Soutěž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/>
                        <a:t>Kategorie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/>
                        <a:t>Umístění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/>
                        <a:t>Poznámka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2006/2007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Okresní přebor OFS Jindřichův Hradec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Mladší přípravka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1.místo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2006/2007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Starší přípravka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4.místo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postup do KP Jihočeského kraje KFS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2006/2007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Mladší žáci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1.místo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2006/2007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Starší žáci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1.místo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postup do 1.A třídy Jihočeského kraje KFS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2008/2009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1.A třída KFS Jihočeského kraje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Starší žáci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2060"/>
                          </a:solidFill>
                        </a:rPr>
                        <a:t>postup do KP Jihočeského kraje KFS</a:t>
                      </a:r>
                      <a:endParaRPr lang="pl-PL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2008/2009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Dorost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>
                          <a:solidFill>
                            <a:srgbClr val="002060"/>
                          </a:solidFill>
                        </a:rPr>
                        <a:t>postup do 1.A třídy Jihočeského kraje KFS</a:t>
                      </a:r>
                      <a:endParaRPr lang="pl-PL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2009/2010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Starší přípravka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>
                          <a:solidFill>
                            <a:srgbClr val="002060"/>
                          </a:solidFill>
                        </a:rPr>
                        <a:t>postup do KP Jihočeského kraje KFS</a:t>
                      </a:r>
                      <a:endParaRPr lang="pl-PL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2009/2010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Krajský přebor KFS Jihočeského kraje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Mladší žáci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10.místo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Nejvyšší umístění této kategorie v historii TJ TATRAN 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2009/2010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Krajský přebor KFS Jihočeského kraje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Starší žáci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13.místo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Nejvyšší umístění této kategorie v historii TJ TATRAN 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2010/2011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Krajský přebor KFS Jihočeského kraje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Mladší přípravka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5.místo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Nejvyšší umístění této kategorie v historii TJ TATRAN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2010/2011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Starší přípravka B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1.místo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2010/2011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Krajský přebor KFS Jihočeského kraje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Starší přípravka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/>
                        <a:t>3.místo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/>
                        <a:t>Nejvyšší umístění této kategorie v historii TJ TATRAN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2011/2012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1.A třída KFS Jihočeského kraje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Mladší žáci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2012/2013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Okresní přebor OFS Jindřichův Hradec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Mladší žáci B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2012/2013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1.A třída KFS Jihočeského kraje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Mladší žáci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1.místo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2012/2013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1.A třída KFS Jihočeského kraje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solidFill>
                            <a:srgbClr val="002060"/>
                          </a:solidFill>
                        </a:rPr>
                        <a:t>Dorost</a:t>
                      </a:r>
                      <a:endParaRPr lang="cs-CZ" sz="1100" b="1" i="0" u="none" strike="noStrike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solidFill>
                            <a:srgbClr val="002060"/>
                          </a:solidFill>
                        </a:rPr>
                        <a:t>2.místo</a:t>
                      </a:r>
                      <a:endParaRPr lang="cs-CZ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solidFill>
                            <a:srgbClr val="002060"/>
                          </a:solidFill>
                        </a:rPr>
                        <a:t>postup do KP Jihočeského kraje KFS</a:t>
                      </a:r>
                      <a:endParaRPr lang="pl-PL" sz="11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25000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476672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1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0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9010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2013/2014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Okresní přebor OFS Jindřichův Hradec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Starší přípravka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2013/2014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Okresní přebor OFS Jindřichův Hradec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Mladší žáci 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2013/2014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Mladší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2013/2014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Starší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2014/2015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Mladší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2014/2015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Starší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2014/2015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Krajský přebor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Mladší dorost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4.místo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Nejvyšší umístění této kategorie v historii TJ TATRAN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2015/2016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Mladší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Zlatý hattrick! - tři roky po sobě první v obou kategoriích 1.A třídy žáků !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2015/2016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Starší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Zlatý hattrick! - tři roky po sobě první v obou kategoriích 1.A třídy žáků !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2016/2017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Dorost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postup do KP Jihočeského kraje KFS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2016/2017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Okresní soutěž OFS Jindřichův Hradec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Muži 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2017/2018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1.A třída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Starší žáci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2017/2018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Krajský přebor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Starší dorost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8.místo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Nejvyšší umístění této kategorie v historii TJ TATRAN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2017/2018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Český pohár KFS Jihočeského kraje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tx2"/>
                          </a:solidFill>
                          <a:latin typeface="Calibri"/>
                        </a:rPr>
                        <a:t>Starší dorost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1.místo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tx2"/>
                          </a:solidFill>
                          <a:latin typeface="Calibri"/>
                        </a:rPr>
                        <a:t>Poprvé v historii TJ TATRAN vítěz Krajského kola Českého poháru KFS !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7000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4BCC41-14A4-4F40-A756-C78B2911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274638"/>
            <a:ext cx="576064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Sezona 2017/2018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54E9AB3-E3DC-42BA-8E0E-CAA5A2BA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92500"/>
          </a:bodyPr>
          <a:lstStyle/>
          <a:p>
            <a:r>
              <a:rPr lang="cs-CZ" dirty="0"/>
              <a:t>V letošní sezoně o umístění ve svých soutěžích nastupovaly 2 dospělé týmy a 7 mládežnických:</a:t>
            </a:r>
          </a:p>
          <a:p>
            <a:pPr lvl="1"/>
            <a:r>
              <a:rPr lang="cs-CZ" dirty="0"/>
              <a:t>Muži A – I. B tř. </a:t>
            </a:r>
            <a:r>
              <a:rPr lang="cs-CZ" dirty="0" err="1"/>
              <a:t>sk</a:t>
            </a:r>
            <a:r>
              <a:rPr lang="cs-CZ" dirty="0"/>
              <a:t>. D</a:t>
            </a:r>
          </a:p>
          <a:p>
            <a:pPr lvl="1"/>
            <a:r>
              <a:rPr lang="cs-CZ" dirty="0"/>
              <a:t>Muži B – okresní soutěž </a:t>
            </a:r>
            <a:r>
              <a:rPr lang="cs-CZ" dirty="0" err="1"/>
              <a:t>sk</a:t>
            </a:r>
            <a:r>
              <a:rPr lang="cs-CZ" dirty="0"/>
              <a:t>. A</a:t>
            </a:r>
          </a:p>
          <a:p>
            <a:pPr lvl="1"/>
            <a:r>
              <a:rPr lang="cs-CZ" dirty="0"/>
              <a:t>Starší dorost – krajský přebor</a:t>
            </a:r>
          </a:p>
          <a:p>
            <a:pPr lvl="1"/>
            <a:r>
              <a:rPr lang="cs-CZ" dirty="0"/>
              <a:t>Mladší dorost – krajský přebor</a:t>
            </a:r>
          </a:p>
          <a:p>
            <a:pPr lvl="1"/>
            <a:r>
              <a:rPr lang="cs-CZ" dirty="0"/>
              <a:t>Starší žáci – I. A tř. </a:t>
            </a:r>
            <a:r>
              <a:rPr lang="cs-CZ" dirty="0" err="1"/>
              <a:t>sk</a:t>
            </a:r>
            <a:r>
              <a:rPr lang="cs-CZ" dirty="0"/>
              <a:t>. A</a:t>
            </a:r>
          </a:p>
          <a:p>
            <a:pPr lvl="1"/>
            <a:r>
              <a:rPr lang="cs-CZ" dirty="0"/>
              <a:t>Mladší žáci – I. A tř. </a:t>
            </a:r>
            <a:r>
              <a:rPr lang="cs-CZ" dirty="0" err="1"/>
              <a:t>sk</a:t>
            </a:r>
            <a:r>
              <a:rPr lang="cs-CZ" dirty="0"/>
              <a:t>. A</a:t>
            </a:r>
          </a:p>
          <a:p>
            <a:pPr lvl="1"/>
            <a:r>
              <a:rPr lang="cs-CZ" dirty="0"/>
              <a:t>Mladší žáci B – okresní přebor</a:t>
            </a:r>
          </a:p>
          <a:p>
            <a:pPr lvl="1"/>
            <a:r>
              <a:rPr lang="cs-CZ" dirty="0"/>
              <a:t>Starší přípravka – okresní přebor</a:t>
            </a:r>
          </a:p>
          <a:p>
            <a:pPr lvl="1"/>
            <a:r>
              <a:rPr lang="cs-CZ" dirty="0"/>
              <a:t>Mladší přípravka – okresní přebor</a:t>
            </a:r>
          </a:p>
        </p:txBody>
      </p:sp>
    </p:spTree>
    <p:extLst>
      <p:ext uri="{BB962C8B-B14F-4D97-AF65-F5344CB8AC3E}">
        <p14:creationId xmlns:p14="http://schemas.microsoft.com/office/powerpoint/2010/main" val="25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725243"/>
            <a:ext cx="8229600" cy="1016124"/>
          </a:xfrm>
        </p:spPr>
        <p:txBody>
          <a:bodyPr>
            <a:normAutofit/>
          </a:bodyPr>
          <a:lstStyle/>
          <a:p>
            <a:r>
              <a:rPr lang="cs-CZ" sz="2400" dirty="0"/>
              <a:t>Realizační tým: Vladimír Vrána – trenér, Karel Hrubý – asistent, Petr Šafář – vedoucí </a:t>
            </a:r>
          </a:p>
        </p:txBody>
      </p:sp>
      <p:pic>
        <p:nvPicPr>
          <p:cNvPr id="4" name="Obrázek 3" descr="muzi a 1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-399" t="23750" r="-399" b="23750"/>
          <a:stretch>
            <a:fillRect/>
          </a:stretch>
        </p:blipFill>
        <p:spPr>
          <a:xfrm>
            <a:off x="480041" y="116632"/>
            <a:ext cx="7848872" cy="545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3396365" y="408671"/>
            <a:ext cx="20162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MUŽI „A“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5AC5FBE-B653-4082-89AF-D3E5D93D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" name="K-Naan - Wavin flag">
            <a:hlinkClick r:id="" action="ppaction://media"/>
            <a:extLst>
              <a:ext uri="{FF2B5EF4-FFF2-40B4-BE49-F238E27FC236}">
                <a16:creationId xmlns:a16="http://schemas.microsoft.com/office/drawing/2014/main" xmlns="" id="{5D1891D8-A715-41E5-9070-B39D5E895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E6D63A2-1C84-413C-BDFF-BE76815D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5177"/>
            <a:ext cx="7634505" cy="6698199"/>
          </a:xfrm>
        </p:spPr>
      </p:pic>
    </p:spTree>
  </p:cSld>
  <p:clrMapOvr>
    <a:masterClrMapping/>
  </p:clrMapOvr>
  <p:transition spd="slow" advClick="0" advTm="11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lomnice muzi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782" t="20520" r="14203" b="30955"/>
          <a:stretch>
            <a:fillRect/>
          </a:stretch>
        </p:blipFill>
        <p:spPr>
          <a:xfrm>
            <a:off x="539552" y="1268760"/>
            <a:ext cx="820891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3347864" y="550421"/>
            <a:ext cx="20162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MUŽI „B“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CF98B235-3CF1-46B5-BD30-30574031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72" y="5736079"/>
            <a:ext cx="8229600" cy="861273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Realizační tým: Václav </a:t>
            </a:r>
            <a:r>
              <a:rPr lang="cs-CZ" sz="2400" dirty="0" err="1"/>
              <a:t>Nohava</a:t>
            </a:r>
            <a:r>
              <a:rPr lang="cs-CZ" sz="2400" dirty="0"/>
              <a:t> – trenér, Stanislav </a:t>
            </a:r>
            <a:r>
              <a:rPr lang="cs-CZ" sz="2400" dirty="0" err="1"/>
              <a:t>Marsa</a:t>
            </a:r>
            <a:r>
              <a:rPr lang="cs-CZ" sz="2400" dirty="0"/>
              <a:t> – asistent, Petra </a:t>
            </a:r>
            <a:r>
              <a:rPr lang="cs-CZ" sz="2400" dirty="0" err="1"/>
              <a:t>Marsová</a:t>
            </a:r>
            <a:r>
              <a:rPr lang="cs-CZ" sz="2400" dirty="0"/>
              <a:t> - vedoucí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529CF353-339B-4E99-8998-20748D37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44851" cy="5540872"/>
          </a:xfrm>
        </p:spPr>
      </p:pic>
    </p:spTree>
  </p:cSld>
  <p:clrMapOvr>
    <a:masterClrMapping/>
  </p:clrMapOvr>
  <p:transition spd="slow" advClick="0" advTm="11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6DEE70-CCFC-49E7-A283-FDD3FA20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4638"/>
            <a:ext cx="3600400" cy="63408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sz="3600" dirty="0"/>
              <a:t>STARŠÍ DOROST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9608B66-F083-4B38-B46B-D31A93DC1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0601" r="14563" b="29000"/>
          <a:stretch/>
        </p:blipFill>
        <p:spPr>
          <a:xfrm>
            <a:off x="251520" y="1268760"/>
            <a:ext cx="86409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Nadpis 2">
            <a:extLst>
              <a:ext uri="{FF2B5EF4-FFF2-40B4-BE49-F238E27FC236}">
                <a16:creationId xmlns:a16="http://schemas.microsoft.com/office/drawing/2014/main" xmlns="" id="{226365B1-4DCD-4E16-ABD3-7CAC18548569}"/>
              </a:ext>
            </a:extLst>
          </p:cNvPr>
          <p:cNvSpPr txBox="1">
            <a:spLocks/>
          </p:cNvSpPr>
          <p:nvPr/>
        </p:nvSpPr>
        <p:spPr>
          <a:xfrm>
            <a:off x="575272" y="573607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Michal Rybák – trenér, Pavel </a:t>
            </a:r>
            <a:r>
              <a:rPr lang="cs-CZ" sz="2400" dirty="0" err="1"/>
              <a:t>Čečka</a:t>
            </a:r>
            <a:r>
              <a:rPr lang="cs-CZ" sz="2400" dirty="0"/>
              <a:t> - vedoucí</a:t>
            </a:r>
          </a:p>
        </p:txBody>
      </p:sp>
    </p:spTree>
    <p:extLst>
      <p:ext uri="{BB962C8B-B14F-4D97-AF65-F5344CB8AC3E}">
        <p14:creationId xmlns:p14="http://schemas.microsoft.com/office/powerpoint/2010/main" val="13981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048672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Prvopočátky sdružování zájemců o sportovní činnost v Lomnici nad Lužnicí se datují od roku 1894, kdy působil tzv. Spolek pro tělovýchovu</a:t>
            </a:r>
          </a:p>
          <a:p>
            <a:r>
              <a:rPr lang="cs-CZ" dirty="0"/>
              <a:t>Tělovýchovná jednota Sokol vznikla v našem městě 28. května 1898 se sídlem v Lomnici nad Lužnicí povolovacím dekretem </a:t>
            </a:r>
            <a:r>
              <a:rPr lang="cs-CZ" dirty="0" err="1"/>
              <a:t>c.k</a:t>
            </a:r>
            <a:r>
              <a:rPr lang="cs-CZ" dirty="0"/>
              <a:t>. místodržitelství v Čechách, vydaného v Praze 3. června 1898. </a:t>
            </a:r>
          </a:p>
        </p:txBody>
      </p:sp>
    </p:spTree>
  </p:cSld>
  <p:clrMapOvr>
    <a:masterClrMapping/>
  </p:clrMapOvr>
  <p:transition advTm="15000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7939F41-5E84-4707-A37D-9DD2095C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719572" y="70019"/>
            <a:ext cx="7704856" cy="67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5547"/>
      </p:ext>
    </p:extLst>
  </p:cSld>
  <p:clrMapOvr>
    <a:masterClrMapping/>
  </p:clrMapOvr>
  <p:transition spd="slow" advClick="0" advTm="16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5D95FB8-5390-45EE-AABC-C8588DA62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EBA9A26-924E-4F14-AF54-1B8B3AC3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5796" y="116632"/>
            <a:ext cx="3672408" cy="79208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/>
              <a:t>MLADŠÍ DOROST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9E34A15-D24B-4EDF-ACD0-34BD6BAB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4983" r="10226" b="29367"/>
          <a:stretch/>
        </p:blipFill>
        <p:spPr>
          <a:xfrm>
            <a:off x="152400" y="1219200"/>
            <a:ext cx="88392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xmlns="" id="{9E3148EA-7786-4E51-ABE9-6B3F06ED25D4}"/>
              </a:ext>
            </a:extLst>
          </p:cNvPr>
          <p:cNvSpPr txBox="1">
            <a:spLocks/>
          </p:cNvSpPr>
          <p:nvPr/>
        </p:nvSpPr>
        <p:spPr>
          <a:xfrm>
            <a:off x="575272" y="573607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Pavel Šedivý – trenér, Josef Hegr – asistent, Pavel </a:t>
            </a:r>
            <a:r>
              <a:rPr lang="cs-CZ" sz="2400" dirty="0" err="1"/>
              <a:t>Čečka</a:t>
            </a:r>
            <a:r>
              <a:rPr lang="cs-CZ" sz="2400" dirty="0"/>
              <a:t> - vedoucí</a:t>
            </a:r>
          </a:p>
        </p:txBody>
      </p:sp>
    </p:spTree>
    <p:extLst>
      <p:ext uri="{BB962C8B-B14F-4D97-AF65-F5344CB8AC3E}">
        <p14:creationId xmlns:p14="http://schemas.microsoft.com/office/powerpoint/2010/main" val="31195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C00A74F-D46A-4F6E-BEC6-00F1DF644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3441"/>
            <a:ext cx="7488832" cy="6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7934"/>
      </p:ext>
    </p:extLst>
  </p:cSld>
  <p:clrMapOvr>
    <a:masterClrMapping/>
  </p:clrMapOvr>
  <p:transition spd="slow" advClick="0" advTm="16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C209420-CA10-4EE4-9D31-6D9977C117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1726B8A-4E1C-422E-A941-19FCCF255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980" y="260648"/>
            <a:ext cx="2446040" cy="72251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/>
              <a:t>STARŠÍ ŽÁCI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6527641-DB4A-41F7-A763-C886E1B9C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3250"/>
          <a:stretch/>
        </p:blipFill>
        <p:spPr>
          <a:xfrm>
            <a:off x="300967" y="1219200"/>
            <a:ext cx="8542066" cy="441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xmlns="" id="{9F160D03-4D26-4046-9A82-3E958368FAB6}"/>
              </a:ext>
            </a:extLst>
          </p:cNvPr>
          <p:cNvSpPr txBox="1">
            <a:spLocks/>
          </p:cNvSpPr>
          <p:nvPr/>
        </p:nvSpPr>
        <p:spPr>
          <a:xfrm>
            <a:off x="575272" y="573607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Vladimír Vrána – trenér, René Stoklasa – asistent, Martina Kalajová - vedoucí</a:t>
            </a:r>
          </a:p>
        </p:txBody>
      </p:sp>
    </p:spTree>
    <p:extLst>
      <p:ext uri="{BB962C8B-B14F-4D97-AF65-F5344CB8AC3E}">
        <p14:creationId xmlns:p14="http://schemas.microsoft.com/office/powerpoint/2010/main" val="2334480855"/>
      </p:ext>
    </p:extLst>
  </p:cSld>
  <p:clrMapOvr>
    <a:masterClrMapping/>
  </p:clrMapOvr>
  <p:transition spd="slow" advClick="0" advTm="11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F883A2C-B173-43DD-9005-F5BFFEEAD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297"/>
            <a:ext cx="8593835" cy="62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89074"/>
      </p:ext>
    </p:extLst>
  </p:cSld>
  <p:clrMapOvr>
    <a:masterClrMapping/>
  </p:clrMapOvr>
  <p:transition spd="slow" advClick="0" advTm="16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232A18A-CF1D-4B42-B661-876F7B162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C508E67-8542-42EE-A30D-581A16A65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972" y="188640"/>
            <a:ext cx="2590056" cy="72251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/>
              <a:t>MLADŠÍ ŽÁCI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AFE4AF6-BF63-4FEB-92F1-336515628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6901" r="16138" b="14300"/>
          <a:stretch/>
        </p:blipFill>
        <p:spPr>
          <a:xfrm>
            <a:off x="899592" y="911151"/>
            <a:ext cx="7344816" cy="495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xmlns="" id="{2734B7AD-E4B5-4C90-93F6-85F2F1E44AC9}"/>
              </a:ext>
            </a:extLst>
          </p:cNvPr>
          <p:cNvSpPr txBox="1">
            <a:spLocks/>
          </p:cNvSpPr>
          <p:nvPr/>
        </p:nvSpPr>
        <p:spPr>
          <a:xfrm>
            <a:off x="683568" y="590221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Tomáš Němec, Petr Krejník – trenéři, Kamil John – asistent, Martina Kalajová - vedoucí</a:t>
            </a:r>
          </a:p>
        </p:txBody>
      </p:sp>
    </p:spTree>
    <p:extLst>
      <p:ext uri="{BB962C8B-B14F-4D97-AF65-F5344CB8AC3E}">
        <p14:creationId xmlns:p14="http://schemas.microsoft.com/office/powerpoint/2010/main" val="365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85B2DD2-E811-4E03-99BE-804EF4DB8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8" y="277230"/>
            <a:ext cx="8594503" cy="63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5250"/>
      </p:ext>
    </p:extLst>
  </p:cSld>
  <p:clrMapOvr>
    <a:masterClrMapping/>
  </p:clrMapOvr>
  <p:transition spd="slow" advClick="0" advTm="16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B525A59-3DC5-43E8-93CE-69CA74D73C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25C515B-0F0E-4301-8C80-9EDD4936D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8920" y="188640"/>
            <a:ext cx="3526160" cy="72251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sz="3600" dirty="0"/>
              <a:t>STARŠÍ PŘÍPRAVKA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C1637D6-F3AD-44AA-81B2-B068E13A7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751" r="12201" b="5113"/>
          <a:stretch/>
        </p:blipFill>
        <p:spPr>
          <a:xfrm>
            <a:off x="1586437" y="1052736"/>
            <a:ext cx="597112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xmlns="" id="{32CA429F-7711-4CB8-A452-DF5155CAB2E0}"/>
              </a:ext>
            </a:extLst>
          </p:cNvPr>
          <p:cNvSpPr txBox="1">
            <a:spLocks/>
          </p:cNvSpPr>
          <p:nvPr/>
        </p:nvSpPr>
        <p:spPr>
          <a:xfrm>
            <a:off x="683568" y="590221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Antonín Beck– trenér, Pavel Prášek – asistent, Martina Prášková - vedoucí</a:t>
            </a:r>
          </a:p>
        </p:txBody>
      </p:sp>
    </p:spTree>
    <p:extLst>
      <p:ext uri="{BB962C8B-B14F-4D97-AF65-F5344CB8AC3E}">
        <p14:creationId xmlns:p14="http://schemas.microsoft.com/office/powerpoint/2010/main" val="10545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00">
        <p:blinds dir="vert"/>
      </p:transition>
    </mc:Choice>
    <mc:Fallback xmlns="">
      <p:transition spd="slow" advClick="0" advTm="11000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44F47EA-EE13-4713-8867-8A232F9F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" y="980728"/>
            <a:ext cx="8813395" cy="41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246"/>
      </p:ext>
    </p:extLst>
  </p:cSld>
  <p:clrMapOvr>
    <a:masterClrMapping/>
  </p:clrMapOvr>
  <p:transition spd="slow" advClick="0" advTm="11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787B4CC-1233-4B0E-BD06-C93239F20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6FA0C277-BE6B-4DDF-A35E-105CD40F5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888" y="188640"/>
            <a:ext cx="4102224" cy="72251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/>
              <a:t>MLADŠÍ PŘÍPRAVKA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49B1D6D4-A02A-4F39-BF98-06D5B59E4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4326" b="12201"/>
          <a:stretch/>
        </p:blipFill>
        <p:spPr>
          <a:xfrm>
            <a:off x="991580" y="1134795"/>
            <a:ext cx="7160840" cy="458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xmlns="" id="{C58DD91C-3628-4E18-99F3-2EA4FE2E384C}"/>
              </a:ext>
            </a:extLst>
          </p:cNvPr>
          <p:cNvSpPr txBox="1">
            <a:spLocks/>
          </p:cNvSpPr>
          <p:nvPr/>
        </p:nvSpPr>
        <p:spPr>
          <a:xfrm>
            <a:off x="683568" y="5902219"/>
            <a:ext cx="8229600" cy="86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dirty="0"/>
              <a:t>Realizační tým: Petr Krejník – trenér, Jaroslava Cipínová - vedoucí</a:t>
            </a:r>
          </a:p>
        </p:txBody>
      </p:sp>
    </p:spTree>
    <p:extLst>
      <p:ext uri="{BB962C8B-B14F-4D97-AF65-F5344CB8AC3E}">
        <p14:creationId xmlns:p14="http://schemas.microsoft.com/office/powerpoint/2010/main" val="402993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:blinds dir="vert"/>
      </p:transition>
    </mc:Choice>
    <mc:Fallback>
      <p:transition spd="slow" advClick="0" advTm="13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 roce 1924 se utvořil místní sportovní klub, který měl družstvo kopané. </a:t>
            </a:r>
          </a:p>
          <a:p>
            <a:r>
              <a:rPr lang="cs-CZ" dirty="0"/>
              <a:t> V roce 1937 získal TJ Sokol prostory pro výstavbu nového hřiště v ulici Nádražní</a:t>
            </a:r>
          </a:p>
          <a:p>
            <a:r>
              <a:rPr lang="cs-CZ" dirty="0"/>
              <a:t>Nástupnickou organizací Tělovýchovné jednoty Sokol se stala TJ TATRAN Lomnice nad Lužnicí, dnešní přesný název TJ TATRAN Lomnice nad Lužnicí, z.s</a:t>
            </a:r>
          </a:p>
          <a:p>
            <a:r>
              <a:rPr lang="cs-CZ" dirty="0"/>
              <a:t>Časový přehled sportovní činnosti v Lomnici nad Lužnicí.</a:t>
            </a:r>
          </a:p>
          <a:p>
            <a:pPr>
              <a:buNone/>
            </a:pPr>
            <a:r>
              <a:rPr lang="cs-CZ" dirty="0"/>
              <a:t>    1894 ……2018……………..124 let</a:t>
            </a:r>
          </a:p>
          <a:p>
            <a:pPr>
              <a:buNone/>
            </a:pPr>
            <a:r>
              <a:rPr lang="cs-CZ" dirty="0"/>
              <a:t>    1924…….2018…………….    94 let kopané</a:t>
            </a:r>
          </a:p>
          <a:p>
            <a:endParaRPr lang="cs-CZ" dirty="0"/>
          </a:p>
        </p:txBody>
      </p:sp>
    </p:spTree>
  </p:cSld>
  <p:clrMapOvr>
    <a:masterClrMapping/>
  </p:clrMapOvr>
  <p:transition advClick="0" advTm="15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468052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Současnost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dnešní době má TJ TATRAN přes 250 členů sdružujících se ve 4 oddílech: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	oddíl kopané</a:t>
            </a:r>
          </a:p>
          <a:p>
            <a:pPr>
              <a:buNone/>
            </a:pPr>
            <a:r>
              <a:rPr lang="cs-CZ" dirty="0"/>
              <a:t>	oddíl nohejbalu</a:t>
            </a:r>
          </a:p>
          <a:p>
            <a:pPr>
              <a:buNone/>
            </a:pPr>
            <a:r>
              <a:rPr lang="cs-CZ" dirty="0"/>
              <a:t>	oddíl kuželek</a:t>
            </a:r>
          </a:p>
          <a:p>
            <a:pPr>
              <a:buNone/>
            </a:pPr>
            <a:r>
              <a:rPr lang="cs-CZ" dirty="0"/>
              <a:t>	oddíl sportu pro všechny a kulturistiky</a:t>
            </a:r>
          </a:p>
        </p:txBody>
      </p:sp>
    </p:spTree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14A2B9-6872-4854-B630-85430D51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3600" dirty="0"/>
              <a:t>SLOŽENÍ VÝKONNÉHO VÝBORU TJ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F6DB1EE-99F4-4276-B4F6-51842DA6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80"/>
          </a:xfrm>
        </p:spPr>
        <p:txBody>
          <a:bodyPr>
            <a:normAutofit/>
          </a:bodyPr>
          <a:lstStyle/>
          <a:p>
            <a:r>
              <a:rPr lang="cs-CZ" dirty="0"/>
              <a:t>Předsedou TJ je Karel Zvánovec, místopředsedou Petr Šafář, tajemníkem Martina Kalajová, hospodářem Denisa </a:t>
            </a:r>
            <a:r>
              <a:rPr lang="cs-CZ" dirty="0" err="1"/>
              <a:t>Krejníková</a:t>
            </a:r>
            <a:r>
              <a:rPr lang="cs-CZ" dirty="0"/>
              <a:t>, vedoucím oddílu kopané Petr Krejník, vedoucím oddílu kuželek Karel </a:t>
            </a:r>
            <a:r>
              <a:rPr lang="cs-CZ" dirty="0" err="1"/>
              <a:t>Pollak</a:t>
            </a:r>
            <a:r>
              <a:rPr lang="cs-CZ" dirty="0"/>
              <a:t>, vedoucím oddílu nohejbalu Luboš Němec, vedoucím oddílu SPV a kulturistiky Petra Špalová. Dalšími členy výkonného výboru jsou Václav </a:t>
            </a:r>
            <a:r>
              <a:rPr lang="cs-CZ" dirty="0" err="1"/>
              <a:t>Nohava</a:t>
            </a:r>
            <a:r>
              <a:rPr lang="cs-CZ" dirty="0"/>
              <a:t> a Antonín Beck.</a:t>
            </a:r>
          </a:p>
        </p:txBody>
      </p:sp>
    </p:spTree>
    <p:extLst>
      <p:ext uri="{BB962C8B-B14F-4D97-AF65-F5344CB8AC3E}">
        <p14:creationId xmlns:p14="http://schemas.microsoft.com/office/powerpoint/2010/main" val="38057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688632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SPV a kulturistika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Již 8 let vede Petra Špalová cvičení dětí. Je to taková směs aerobiku, gymnastiky a různých skupinových her pro děti. </a:t>
            </a:r>
          </a:p>
          <a:p>
            <a:r>
              <a:rPr lang="cs-CZ" dirty="0" err="1"/>
              <a:t>Kalanetiku</a:t>
            </a:r>
            <a:r>
              <a:rPr lang="cs-CZ" dirty="0"/>
              <a:t> předcvičuje MUDr. Bohdana </a:t>
            </a:r>
            <a:r>
              <a:rPr lang="cs-CZ" dirty="0" err="1"/>
              <a:t>Štefflová</a:t>
            </a:r>
            <a:r>
              <a:rPr lang="cs-CZ" dirty="0"/>
              <a:t>, </a:t>
            </a:r>
            <a:r>
              <a:rPr lang="cs-CZ" dirty="0" err="1"/>
              <a:t>zumbu</a:t>
            </a:r>
            <a:r>
              <a:rPr lang="cs-CZ" dirty="0"/>
              <a:t> Lada Lišková nebo Eliška </a:t>
            </a:r>
            <a:r>
              <a:rPr lang="cs-CZ" dirty="0" err="1"/>
              <a:t>Hybšová</a:t>
            </a:r>
            <a:r>
              <a:rPr lang="cs-CZ" dirty="0"/>
              <a:t>, aerobic Petra </a:t>
            </a:r>
            <a:r>
              <a:rPr lang="cs-CZ" dirty="0" err="1"/>
              <a:t>Špalová</a:t>
            </a:r>
            <a:r>
              <a:rPr lang="cs-CZ" dirty="0"/>
              <a:t> a posilování Marcela </a:t>
            </a:r>
            <a:r>
              <a:rPr lang="cs-CZ" dirty="0" err="1"/>
              <a:t>Slipková</a:t>
            </a:r>
            <a:r>
              <a:rPr lang="cs-CZ" dirty="0"/>
              <a:t>.</a:t>
            </a:r>
          </a:p>
          <a:p>
            <a:r>
              <a:rPr lang="cs-CZ" dirty="0"/>
              <a:t>Každoročně ženy i dívky připravují své čarodějnické představení.</a:t>
            </a:r>
          </a:p>
          <a:p>
            <a:r>
              <a:rPr lang="cs-CZ" dirty="0"/>
              <a:t>Kulturisté se scházejí pod vedením </a:t>
            </a:r>
            <a:r>
              <a:rPr lang="cs-CZ"/>
              <a:t>Mgr. Karla </a:t>
            </a:r>
            <a:r>
              <a:rPr lang="cs-CZ" dirty="0"/>
              <a:t>Hese v posilovně v základní škole.</a:t>
            </a:r>
          </a:p>
        </p:txBody>
      </p:sp>
    </p:spTree>
  </p:cSld>
  <p:clrMapOvr>
    <a:masterClrMapping/>
  </p:clrMapOvr>
  <p:transition advTm="1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 čarodějnice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458" y="260350"/>
            <a:ext cx="7821084" cy="5865813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21C6E3-A1F7-46B6-A573-1F29AED4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32" y="306784"/>
            <a:ext cx="3538736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NOHEJBAL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4F9433C-985E-404D-B4DE-8CD5A957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Již více jak 10 let existuje nohejbalové družstvo. Z hraní pro radost a přibýváním nových hráčů se uvnitř vytvořil soutěžní tým, který několik sezon hrál nohejbalový okresní přebor. </a:t>
            </a:r>
          </a:p>
          <a:p>
            <a:r>
              <a:rPr lang="cs-CZ" dirty="0"/>
              <a:t>Velkým domácím turnajem je ERGO CUP, který měl v roce 2017 již 10. ročník. V roce 2015 byl založen noční turnaj „O krb firmy FORWARD“, který využívá možnosti nasvícení nohejbalového kurtu, a tím se stal velmi atraktivním sportovním kláním.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5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8537E4-A64E-48E2-84B7-30BE4906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668" y="116632"/>
            <a:ext cx="2890664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KUŽELKY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A0C9D2C-AC0C-4AC7-B675-09FFFA260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</p:spPr>
        <p:txBody>
          <a:bodyPr>
            <a:normAutofit fontScale="85000" lnSpcReduction="20000"/>
          </a:bodyPr>
          <a:lstStyle/>
          <a:p>
            <a:r>
              <a:rPr lang="cs-CZ" sz="3300" dirty="0"/>
              <a:t>Oddíl kuželek zahájil svou sportovní činnost prvním přátelským zápasem 21. 4. 1977 se Spartakem Soběslav. Předtím se členové podíleli spolu s ostatními členy </a:t>
            </a:r>
            <a:r>
              <a:rPr lang="cs-CZ" sz="3300" dirty="0" err="1"/>
              <a:t>Tatranu</a:t>
            </a:r>
            <a:r>
              <a:rPr lang="cs-CZ" sz="3300" dirty="0"/>
              <a:t> a obyvateli města na budování kuželny. Následovalo zapojení do okresní soutěže a po výhře v okresním přeboru postup do krajského přeboru. Po roce 80 měl oddíl dvě soutěžní družstva, jedno v krajském a druhé v okresním přeboru.</a:t>
            </a:r>
          </a:p>
          <a:p>
            <a:r>
              <a:rPr lang="cs-CZ" sz="3300" dirty="0"/>
              <a:t>Největšího úspěchu v družstvech dosáhli lomničtí kuželkáři v sezóně 1996 – 1997, kdy vyhráli krajský přebor a postup do třetí ligy. Po dlouhé debatě členů byl postup z časových a finančních důvodů odmítnut. </a:t>
            </a:r>
          </a:p>
          <a:p>
            <a:r>
              <a:rPr lang="cs-CZ" sz="3300" dirty="0"/>
              <a:t>V jednotlivcích byl největší úspěch postup na mistrovství republiky ve svých kategoriích. To se povedlo O. Šobrovi, J. Doktorovi, M. Mikešovi a M. Baštýřovi.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8729757"/>
      </p:ext>
    </p:extLst>
  </p:cSld>
  <p:clrMapOvr>
    <a:masterClrMapping/>
  </p:clrMapOvr>
  <p:transition spd="med" advClick="0" advTm="22000">
    <p:pull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887</Words>
  <Application>Microsoft Office PowerPoint</Application>
  <PresentationFormat>Předvádění na obrazovce (4:3)</PresentationFormat>
  <Paragraphs>208</Paragraphs>
  <Slides>29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2" baseType="lpstr">
      <vt:lpstr>Arial</vt:lpstr>
      <vt:lpstr>Calibri</vt:lpstr>
      <vt:lpstr>Motiv sady Office</vt:lpstr>
      <vt:lpstr>TJ TATRAN Lomnice nad Lužnicí, z.s.</vt:lpstr>
      <vt:lpstr>Historie</vt:lpstr>
      <vt:lpstr>Prezentace aplikace PowerPoint</vt:lpstr>
      <vt:lpstr>Současnost</vt:lpstr>
      <vt:lpstr>SLOŽENÍ VÝKONNÉHO VÝBORU TJ</vt:lpstr>
      <vt:lpstr>SPV a kulturistika</vt:lpstr>
      <vt:lpstr>Prezentace aplikace PowerPoint</vt:lpstr>
      <vt:lpstr>NOHEJBAL</vt:lpstr>
      <vt:lpstr>KUŽELKY</vt:lpstr>
      <vt:lpstr>Prezentace aplikace PowerPoint</vt:lpstr>
      <vt:lpstr>KOPANÁ</vt:lpstr>
      <vt:lpstr>Prezentace aplikace PowerPoint</vt:lpstr>
      <vt:lpstr>Prezentace aplikace PowerPoint</vt:lpstr>
      <vt:lpstr>Sezona 2017/2018</vt:lpstr>
      <vt:lpstr>Prezentace aplikace PowerPoint</vt:lpstr>
      <vt:lpstr>Prezentace aplikace PowerPoint</vt:lpstr>
      <vt:lpstr>Realizační tým: Václav Nohava – trenér, Stanislav Marsa – asistent, Petra Marsová - vedoucí</vt:lpstr>
      <vt:lpstr>Prezentace aplikace PowerPoint</vt:lpstr>
      <vt:lpstr>STARŠÍ DOROST</vt:lpstr>
      <vt:lpstr>Prezentace aplikace PowerPoint</vt:lpstr>
      <vt:lpstr>MLADŠÍ DOROST</vt:lpstr>
      <vt:lpstr>Prezentace aplikace PowerPoint</vt:lpstr>
      <vt:lpstr>STARŠÍ ŽÁCI</vt:lpstr>
      <vt:lpstr>Prezentace aplikace PowerPoint</vt:lpstr>
      <vt:lpstr>MLADŠÍ ŽÁCI</vt:lpstr>
      <vt:lpstr>Prezentace aplikace PowerPoint</vt:lpstr>
      <vt:lpstr>STARŠÍ PŘÍPRAVKA</vt:lpstr>
      <vt:lpstr>Prezentace aplikace PowerPoint</vt:lpstr>
      <vt:lpstr>MLADŠÍ PŘÍPRAVKA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TJ TATRAN Lomnice nad Lužnicí, z.s.</dc:title>
  <dc:creator>Martina Kalajová</dc:creator>
  <cp:lastModifiedBy>Mira Stastny</cp:lastModifiedBy>
  <cp:revision>43</cp:revision>
  <dcterms:created xsi:type="dcterms:W3CDTF">2018-06-18T19:46:43Z</dcterms:created>
  <dcterms:modified xsi:type="dcterms:W3CDTF">2018-06-21T09:40:59Z</dcterms:modified>
</cp:coreProperties>
</file>